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4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89" r:id="rId4"/>
    <p:sldId id="257" r:id="rId5"/>
    <p:sldId id="272" r:id="rId6"/>
    <p:sldId id="285" r:id="rId7"/>
    <p:sldId id="278" r:id="rId8"/>
    <p:sldId id="284" r:id="rId9"/>
    <p:sldId id="280" r:id="rId10"/>
    <p:sldId id="268" r:id="rId11"/>
    <p:sldId id="269" r:id="rId12"/>
    <p:sldId id="270" r:id="rId13"/>
    <p:sldId id="286" r:id="rId14"/>
    <p:sldId id="267" r:id="rId15"/>
    <p:sldId id="258" r:id="rId16"/>
    <p:sldId id="261" r:id="rId17"/>
    <p:sldId id="292" r:id="rId18"/>
    <p:sldId id="265" r:id="rId19"/>
    <p:sldId id="264" r:id="rId20"/>
    <p:sldId id="29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660"/>
  </p:normalViewPr>
  <p:slideViewPr>
    <p:cSldViewPr snapToGrid="0">
      <p:cViewPr varScale="1">
        <p:scale>
          <a:sx n="66" d="100"/>
          <a:sy n="66" d="100"/>
        </p:scale>
        <p:origin x="-105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经济与管理科学学科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中国知网
经济与管理科学学科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非农村居民幸福指数的相关研究</c:v>
                </c:pt>
                <c:pt idx="1">
                  <c:v>农村居民幸福指数的相关研究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11392</c:v>
                </c:pt>
                <c:pt idx="1">
                  <c:v>697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one"/>
        <c:axId val="33723520"/>
        <c:axId val="33724672"/>
        <c:axId val="0"/>
      </c:bar3DChart>
      <c:catAx>
        <c:axId val="33723520"/>
        <c:scaling>
          <c:orientation val="minMax"/>
        </c:scaling>
        <c:delete val="0"/>
        <c:axPos val="l"/>
        <c:majorTickMark val="out"/>
        <c:minorTickMark val="none"/>
        <c:tickLblPos val="nextTo"/>
        <c:crossAx val="33724672"/>
        <c:crosses val="autoZero"/>
        <c:auto val="1"/>
        <c:lblAlgn val="ctr"/>
        <c:lblOffset val="100"/>
        <c:noMultiLvlLbl val="0"/>
      </c:catAx>
      <c:valAx>
        <c:axId val="337246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33723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5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4141210463321527E-2"/>
          <c:y val="1.7832552207126179E-2"/>
          <c:w val="0.89722052602286517"/>
          <c:h val="0.8456248070879761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extLst xmlns:c16r2="http://schemas.microsoft.com/office/drawing/2015/06/chart">
              <c:ext xmlns:c16="http://schemas.microsoft.com/office/drawing/2014/chart" uri="{C3380CC4-5D6E-409C-BE32-E72D297353CC}">
                <c16:uniqueId val="{00000002-6729-45BE-A226-6D75F62BAF93}"/>
              </c:ext>
            </c:extLst>
          </c:dPt>
          <c:dPt>
            <c:idx val="1"/>
            <c:bubble3D val="0"/>
            <c:explosion val="10"/>
            <c:extLst xmlns:c16r2="http://schemas.microsoft.com/office/drawing/2015/06/chart">
              <c:ext xmlns:c16="http://schemas.microsoft.com/office/drawing/2014/chart" uri="{C3380CC4-5D6E-409C-BE32-E72D297353CC}">
                <c16:uniqueId val="{00000006-6729-45BE-A226-6D75F62BAF93}"/>
              </c:ext>
            </c:extLst>
          </c:dPt>
          <c:dPt>
            <c:idx val="2"/>
            <c:bubble3D val="0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7-6729-45BE-A226-6D75F62BAF93}"/>
              </c:ext>
            </c:extLst>
          </c:dPt>
          <c:dLbls>
            <c:dLbl>
              <c:idx val="0"/>
              <c:layout>
                <c:manualLayout>
                  <c:x val="-1.8913612714424398E-2"/>
                  <c:y val="6.28804396202035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1277619774590397"/>
                  <c:y val="0.1281512358449317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10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85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国际性</c:v>
                </c:pt>
                <c:pt idx="1">
                  <c:v>全国性</c:v>
                </c:pt>
                <c:pt idx="2">
                  <c:v>区域性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29-45BE-A226-6D75F62BAF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影响因素</c:v>
                </c:pt>
                <c:pt idx="1">
                  <c:v>地区间差异原因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view3D>
      <c:rotX val="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7C80"/>
            </a:solidFill>
          </c:spPr>
          <c:invertIfNegative val="0"/>
          <c:dLbls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浙江</c:v>
                </c:pt>
                <c:pt idx="1">
                  <c:v>四川</c:v>
                </c:pt>
                <c:pt idx="2">
                  <c:v>湖南</c:v>
                </c:pt>
                <c:pt idx="3">
                  <c:v>江苏</c:v>
                </c:pt>
                <c:pt idx="4">
                  <c:v>山东</c:v>
                </c:pt>
                <c:pt idx="5">
                  <c:v>北京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1.24</c:v>
                </c:pt>
                <c:pt idx="1">
                  <c:v>1.02</c:v>
                </c:pt>
                <c:pt idx="2">
                  <c:v>0.78</c:v>
                </c:pt>
                <c:pt idx="3">
                  <c:v>0.68</c:v>
                </c:pt>
                <c:pt idx="4">
                  <c:v>0.47</c:v>
                </c:pt>
                <c:pt idx="5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34-446D-A993-DCB1CB13F2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20"/>
        <c:shape val="cylinder"/>
        <c:axId val="147077760"/>
        <c:axId val="147125760"/>
        <c:axId val="0"/>
      </c:bar3DChart>
      <c:catAx>
        <c:axId val="14707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147125760"/>
        <c:crosses val="autoZero"/>
        <c:auto val="1"/>
        <c:lblAlgn val="ctr"/>
        <c:lblOffset val="100"/>
        <c:noMultiLvlLbl val="0"/>
      </c:catAx>
      <c:valAx>
        <c:axId val="147125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147077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9C455CB-ADBF-4791-84C9-52ED41BD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9D5F9567-E6B6-4705-B3F3-A848FCC0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F6C95F8-180B-4579-A346-45FFB905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A7FDF03-9C25-4B26-8357-CEDD75F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F515CA1-AA47-4A03-A242-503E2841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2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7D32D0-B8D4-49D0-88B9-C4DA7C8F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6807D67-4877-4286-ADB0-52C49581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A467901-81DE-43F3-9D3F-CED7D3A8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874C42E-4D73-42B8-A257-AD60EC1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A1148D8-4861-42C9-A3F3-28FE56FE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9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8A28E50A-3DD6-49E3-A526-B171200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B2EF0A3-E827-42E5-BAA4-492ADC58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C52B96B-6C4A-4429-9A26-8BCF32D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2D47CD2-93F8-448A-B6CE-FDB4918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629EED5-4EFB-4B26-B9EB-180E7677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8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72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5C4974B-1346-4E82-B5C0-C6BF2D20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3EAEB79-4FCC-4531-8CBB-87E76DED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D389342-C866-4E93-BB92-2CC5ED4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993C212-1021-45E0-BF71-7B826CDB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348FADA-F06A-4C28-BCC1-32FCBB3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D796E3-EEC8-40EB-9832-F4042C5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7F8B1CA-8C6A-4AA8-921E-D16DA8F3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BCC55B1-A47D-4130-A315-D97F3C6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802A19F-D862-4F01-AA4A-8F9AA972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74F81A0-B26A-405B-8147-B59D289E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4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D940105-F937-4A31-84CF-6135B35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2C51A5D-E18A-466C-BA39-D3DA250A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6C3971B-F3F8-4137-8BE3-D4D79101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D393CBF-F2F1-470F-B8D1-A7FD9198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C04E907-7A18-4A93-BBB2-A58DF88E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3A30FB8-BABB-478C-BAFE-1B2D5821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464F5B-72B4-44D0-8877-67F6A570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1C6BE35-37F9-48B4-87AF-ABAFE2FB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2786D1C-4277-496F-AC50-1B297AF34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0948028-9F01-4FC8-9A19-AD7F494B4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80762735-0467-4861-AFA0-FF9B9BC51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5A23994-296F-480C-854A-FDEFCC1E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36B33CE-F643-41DF-B6D2-691BAAC9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AA19287-1E49-4350-8D27-98B6C17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FA8DBC-295F-44D3-BFC4-50DB05B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EFF1E4C-CD39-4447-A635-DAC98904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88FBA4E-BB54-4DB4-845C-DA8C4261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A925EC1-2D60-4508-AC65-48D42190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86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8D3D61D-BF77-493A-9801-BEBDCFA2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BF9FDEE-94D3-4D3F-9277-C883D5DA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35C8511-3D6D-43E6-B2BB-17DB529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58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63A3D3B-04A9-48C8-93FA-F29BAE00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813A818-413B-48D2-B22F-8440135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D232760-4E4B-4DE0-A40A-D8D2EEB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E6CEB78-00A9-4DF4-8702-3CC0694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707BA82-9C87-4906-B73A-6717612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B4A7D81-E441-4954-A33B-4BD2D4F4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BC6534-D091-49F0-9575-D41F8BC9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A21DB4CD-4241-41DD-83AE-4D7765ED6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31978F7-9660-45FB-B79C-3B4321090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A5677EB-689E-4275-8858-F38B60D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99AECB-3243-44E9-BC86-EC1EF619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463B7B9-0C81-410B-9767-EDE2DEE1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865CC6A-4191-4D74-ADBC-F9F6EA47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BAF5E-5560-46E5-BF3E-DBC1FAE7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D08D3BD-F4E2-4C8A-93BF-E0F02C93F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5C0F53C-A357-4B99-B1F5-3B14A270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E753918-9A94-45B3-9C83-13146657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0295" rtl="0" eaLnBrk="1" latinLnBrk="0" hangingPunct="1">
        <a:lnSpc>
          <a:spcPct val="90000"/>
        </a:lnSpc>
        <a:spcBef>
          <a:spcPct val="0"/>
        </a:spcBef>
        <a:buNone/>
        <a:defRPr sz="4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574" indent="-227574" algn="l" defTabSz="910295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8" kern="1200">
          <a:solidFill>
            <a:schemeClr val="tx1"/>
          </a:solidFill>
          <a:latin typeface="+mn-lt"/>
          <a:ea typeface="+mn-ea"/>
          <a:cs typeface="+mn-cs"/>
        </a:defRPr>
      </a:lvl1pPr>
      <a:lvl2pPr marL="68272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89" kern="1200">
          <a:solidFill>
            <a:schemeClr val="tx1"/>
          </a:solidFill>
          <a:latin typeface="+mn-lt"/>
          <a:ea typeface="+mn-ea"/>
          <a:cs typeface="+mn-cs"/>
        </a:defRPr>
      </a:lvl2pPr>
      <a:lvl3pPr marL="1137869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3pPr>
      <a:lvl4pPr marL="159301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48165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0331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58460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1360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68756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4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295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443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59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73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0886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034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18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7254144" y="4103379"/>
            <a:ext cx="1214787" cy="1220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2299722">
            <a:off x="-2328944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622925" y="3865232"/>
            <a:ext cx="8408597" cy="78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48838" tIns="24419" rIns="48838" bIns="244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基于因子分析法的农村地区幸福指数研究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78238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8239" y="4893034"/>
            <a:ext cx="6736173" cy="97264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</a:t>
            </a:r>
            <a:r>
              <a:rPr lang="zh-CN" altLang="en-US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津 孙梦嫣 陈诺</a:t>
            </a:r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2017.12.25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237" y="2368261"/>
            <a:ext cx="8717223" cy="168053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10600">
                <a:solidFill>
                  <a:srgbClr val="0F85F1"/>
                </a:solidFill>
                <a:latin typeface="Impact" panose="020B0806030902050204" pitchFamily="34" charset="0"/>
              </a:rPr>
              <a:t>你</a:t>
            </a:r>
            <a:r>
              <a:rPr lang="zh-CN" altLang="en-US" sz="10600" smtClean="0">
                <a:solidFill>
                  <a:srgbClr val="0F85F1"/>
                </a:solidFill>
                <a:latin typeface="Impact" panose="020B0806030902050204" pitchFamily="34" charset="0"/>
              </a:rPr>
              <a:t>幸福吗？</a:t>
            </a:r>
            <a:endParaRPr lang="zh-CN" altLang="en-US" sz="106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24655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4" y="5286363"/>
            <a:ext cx="11292537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在该数据库中找到以下指标并导入到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：地区行全选并取消“全国”选项，时间列选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66" y="1745771"/>
            <a:ext cx="5443496" cy="292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8" y="2254497"/>
            <a:ext cx="5339598" cy="19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调整行列数据位置，并生成表格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生成的表格效果如图所示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825" y="1747128"/>
            <a:ext cx="5440964" cy="291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28" y="1646767"/>
            <a:ext cx="5818172" cy="312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83825" y="1745718"/>
            <a:ext cx="5444498" cy="292020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232866" y="1745718"/>
            <a:ext cx="5443496" cy="29202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612" y="5286363"/>
            <a:ext cx="572428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类似地，在图书馆数字资源中打开中国知网系列数据库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并选择高级检索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32866" y="5286362"/>
            <a:ext cx="544349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将幸福指数与因子分析在关键词或篇名中检索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为保证时效性，发表时间选取在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年以后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73265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18488" y="3247645"/>
            <a:ext cx="5105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40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结果及建议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:a16="http://schemas.microsoft.com/office/drawing/2014/main" xmlns="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540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2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1409613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30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1" name="Arc 8"/>
          <p:cNvSpPr/>
          <p:nvPr/>
        </p:nvSpPr>
        <p:spPr>
          <a:xfrm>
            <a:off x="1409613" y="1859328"/>
            <a:ext cx="1525911" cy="1525911"/>
          </a:xfrm>
          <a:prstGeom prst="arc">
            <a:avLst>
              <a:gd name="adj1" fmla="val 16200000"/>
              <a:gd name="adj2" fmla="val 202062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9613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18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3" name="Arc 12"/>
          <p:cNvSpPr/>
          <p:nvPr/>
        </p:nvSpPr>
        <p:spPr>
          <a:xfrm>
            <a:off x="1409613" y="4170562"/>
            <a:ext cx="1525911" cy="1525911"/>
          </a:xfrm>
          <a:prstGeom prst="arc">
            <a:avLst>
              <a:gd name="adj1" fmla="val 16200000"/>
              <a:gd name="adj2" fmla="val 20352925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27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85876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12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9084096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4" y="24186"/>
            <a:ext cx="647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四个主要因子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1671" y="2373687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社会服务</a:t>
            </a: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79576" y="2345110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生活水平</a:t>
            </a: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93864" y="4669901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农村建设</a:t>
            </a: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82926" y="4669904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经济实力</a:t>
            </a:r>
          </a:p>
        </p:txBody>
      </p:sp>
    </p:spTree>
    <p:extLst>
      <p:ext uri="{BB962C8B-B14F-4D97-AF65-F5344CB8AC3E}">
        <p14:creationId xmlns:p14="http://schemas.microsoft.com/office/powerpoint/2010/main" val="238059603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680935" y="-32965"/>
            <a:ext cx="637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影响程度散点图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27521" y="1690142"/>
            <a:ext cx="4145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幸福感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水平普遍偏低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、湖南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北上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广、天津、江苏、浙江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71AEE15-57BE-432E-9FE2-23E11BD948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18109"/>
            <a:ext cx="5838825" cy="5144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4297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4099670071"/>
              </p:ext>
            </p:extLst>
          </p:nvPr>
        </p:nvGraphicFramePr>
        <p:xfrm>
          <a:off x="6095999" y="1397820"/>
          <a:ext cx="6023429" cy="379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" y="1397820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13"/>
          <p:cNvSpPr txBox="1"/>
          <p:nvPr/>
        </p:nvSpPr>
        <p:spPr>
          <a:xfrm>
            <a:off x="680934" y="24186"/>
            <a:ext cx="647710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8676719"/>
      </p:ext>
    </p:extLst>
  </p:cSld>
  <p:clrMapOvr>
    <a:masterClrMapping/>
  </p:clrMapOvr>
  <p:transition spd="slow" advClick="0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6957250" y="983465"/>
            <a:ext cx="43929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5">
              <a:lnSpc>
                <a:spcPct val="120000"/>
              </a:lnSpc>
            </a:pP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社会服务：四川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重视灾后经济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援建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社会保障制度完善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生活水平：上海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重心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经济实力：内蒙古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资源丰富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</a:t>
            </a:r>
            <a:r>
              <a:rPr lang="en-US" altLang="zh-CN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名列前茅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农村建设：浙江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实施统筹城乡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xmlns="" id="{8452E011-16B3-4B08-B911-A163E12610FA}"/>
              </a:ext>
            </a:extLst>
          </p:cNvPr>
          <p:cNvSpPr txBox="1"/>
          <p:nvPr/>
        </p:nvSpPr>
        <p:spPr>
          <a:xfrm>
            <a:off x="680935" y="95626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结果分析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9686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91942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68093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1" name="Arc 8"/>
          <p:cNvSpPr/>
          <p:nvPr/>
        </p:nvSpPr>
        <p:spPr>
          <a:xfrm>
            <a:off x="680935" y="1859328"/>
            <a:ext cx="1525911" cy="1525911"/>
          </a:xfrm>
          <a:prstGeom prst="arc">
            <a:avLst>
              <a:gd name="adj1" fmla="val 16200000"/>
              <a:gd name="adj2" fmla="val 1601322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93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3" name="Arc 12"/>
          <p:cNvSpPr/>
          <p:nvPr/>
        </p:nvSpPr>
        <p:spPr>
          <a:xfrm>
            <a:off x="680935" y="4170562"/>
            <a:ext cx="1525911" cy="1525911"/>
          </a:xfrm>
          <a:prstGeom prst="arc">
            <a:avLst>
              <a:gd name="adj1" fmla="val 16200000"/>
              <a:gd name="adj2" fmla="val 1603938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16027000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4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6153797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5" y="9902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政策建议</a:t>
            </a:r>
            <a:endParaRPr lang="en-US" sz="36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7305" y="1730736"/>
            <a:ext cx="3754423" cy="1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重视农村经济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进一步强调惠农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22424" y="1787887"/>
            <a:ext cx="3754423" cy="15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加大对西部地区人力与物质的投入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22424" y="3926945"/>
            <a:ext cx="3754423" cy="19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推动农村教育、文化、医疗发展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2840" y="4266185"/>
            <a:ext cx="3754423" cy="135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重视社会服务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积极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社会保障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96298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3278538" y="3645874"/>
            <a:ext cx="2347430" cy="2336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19300278" flipH="1">
            <a:off x="4828940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5102662" y="3815885"/>
            <a:ext cx="6739017" cy="1041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8838" tIns="24419" rIns="48838" bIns="2441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43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4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02664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05506" y="4893034"/>
            <a:ext cx="6736173" cy="31092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r"/>
            <a:r>
              <a:rPr lang="zh-CN" altLang="en-US" sz="17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杨京津 孙梦嫣 陈诺</a:t>
            </a:r>
            <a:endParaRPr lang="zh-CN" altLang="en-US" sz="17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493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08" y="2011541"/>
            <a:ext cx="6030504" cy="365972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726513" y="1309031"/>
            <a:ext cx="5033487" cy="1083940"/>
            <a:chOff x="11849084" y="2743200"/>
            <a:chExt cx="9437788" cy="2023354"/>
          </a:xfrm>
        </p:grpSpPr>
        <p:grpSp>
          <p:nvGrpSpPr>
            <p:cNvPr id="3" name="组合 2"/>
            <p:cNvGrpSpPr/>
            <p:nvPr/>
          </p:nvGrpSpPr>
          <p:grpSpPr>
            <a:xfrm>
              <a:off x="11849084" y="2743200"/>
              <a:ext cx="2023354" cy="2023354"/>
              <a:chOff x="11849084" y="2743200"/>
              <a:chExt cx="2023354" cy="2023354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11956089" y="2850205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4"/>
              <p:cNvSpPr/>
              <p:nvPr/>
            </p:nvSpPr>
            <p:spPr>
              <a:xfrm>
                <a:off x="11849084" y="2743200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Shape 2412"/>
              <p:cNvSpPr/>
              <p:nvPr/>
            </p:nvSpPr>
            <p:spPr>
              <a:xfrm>
                <a:off x="12612212" y="3506341"/>
                <a:ext cx="497097" cy="497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6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442" y="3184403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研究概况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83582" y="2928420"/>
            <a:ext cx="5033487" cy="1083940"/>
            <a:chOff x="11849084" y="5725833"/>
            <a:chExt cx="9437788" cy="2023354"/>
          </a:xfrm>
        </p:grpSpPr>
        <p:grpSp>
          <p:nvGrpSpPr>
            <p:cNvPr id="24" name="组合 23"/>
            <p:cNvGrpSpPr/>
            <p:nvPr/>
          </p:nvGrpSpPr>
          <p:grpSpPr>
            <a:xfrm>
              <a:off x="11849084" y="5725833"/>
              <a:ext cx="2023354" cy="2023354"/>
              <a:chOff x="11849084" y="5725833"/>
              <a:chExt cx="2023354" cy="2023354"/>
            </a:xfrm>
          </p:grpSpPr>
          <p:sp>
            <p:nvSpPr>
              <p:cNvPr id="9" name="Oval 6"/>
              <p:cNvSpPr/>
              <p:nvPr/>
            </p:nvSpPr>
            <p:spPr>
              <a:xfrm>
                <a:off x="11956089" y="5832838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7"/>
              <p:cNvSpPr/>
              <p:nvPr/>
            </p:nvSpPr>
            <p:spPr>
              <a:xfrm>
                <a:off x="11849084" y="5725833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Shape 2423"/>
              <p:cNvSpPr/>
              <p:nvPr/>
            </p:nvSpPr>
            <p:spPr>
              <a:xfrm>
                <a:off x="12612212" y="6488980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5" y="15886"/>
                    </a:moveTo>
                    <a:lnTo>
                      <a:pt x="10478" y="18984"/>
                    </a:lnTo>
                    <a:lnTo>
                      <a:pt x="7944" y="17126"/>
                    </a:lnTo>
                    <a:lnTo>
                      <a:pt x="7364" y="16700"/>
                    </a:lnTo>
                    <a:lnTo>
                      <a:pt x="6783" y="17126"/>
                    </a:lnTo>
                    <a:lnTo>
                      <a:pt x="4249" y="18984"/>
                    </a:lnTo>
                    <a:lnTo>
                      <a:pt x="5283" y="15886"/>
                    </a:lnTo>
                    <a:lnTo>
                      <a:pt x="5505" y="15220"/>
                    </a:lnTo>
                    <a:lnTo>
                      <a:pt x="4946" y="14794"/>
                    </a:lnTo>
                    <a:lnTo>
                      <a:pt x="2908" y="13240"/>
                    </a:lnTo>
                    <a:lnTo>
                      <a:pt x="6037" y="13240"/>
                    </a:lnTo>
                    <a:lnTo>
                      <a:pt x="6275" y="12602"/>
                    </a:lnTo>
                    <a:lnTo>
                      <a:pt x="7364" y="9683"/>
                    </a:lnTo>
                    <a:lnTo>
                      <a:pt x="8452" y="12602"/>
                    </a:lnTo>
                    <a:lnTo>
                      <a:pt x="8690" y="13240"/>
                    </a:lnTo>
                    <a:lnTo>
                      <a:pt x="11820" y="13240"/>
                    </a:lnTo>
                    <a:lnTo>
                      <a:pt x="9781" y="14794"/>
                    </a:lnTo>
                    <a:lnTo>
                      <a:pt x="9223" y="15220"/>
                    </a:lnTo>
                    <a:cubicBezTo>
                      <a:pt x="9223" y="15220"/>
                      <a:pt x="9445" y="15886"/>
                      <a:pt x="9445" y="15886"/>
                    </a:cubicBezTo>
                    <a:close/>
                    <a:moveTo>
                      <a:pt x="9372" y="12259"/>
                    </a:moveTo>
                    <a:lnTo>
                      <a:pt x="7364" y="6873"/>
                    </a:lnTo>
                    <a:lnTo>
                      <a:pt x="5355" y="12259"/>
                    </a:lnTo>
                    <a:lnTo>
                      <a:pt x="0" y="12259"/>
                    </a:lnTo>
                    <a:lnTo>
                      <a:pt x="4351" y="15575"/>
                    </a:lnTo>
                    <a:lnTo>
                      <a:pt x="2343" y="21600"/>
                    </a:lnTo>
                    <a:lnTo>
                      <a:pt x="7364" y="17918"/>
                    </a:lnTo>
                    <a:lnTo>
                      <a:pt x="12384" y="21600"/>
                    </a:lnTo>
                    <a:lnTo>
                      <a:pt x="10376" y="15575"/>
                    </a:lnTo>
                    <a:lnTo>
                      <a:pt x="14727" y="12259"/>
                    </a:lnTo>
                    <a:cubicBezTo>
                      <a:pt x="14727" y="12259"/>
                      <a:pt x="9372" y="12259"/>
                      <a:pt x="9372" y="12259"/>
                    </a:cubicBezTo>
                    <a:close/>
                    <a:moveTo>
                      <a:pt x="16781" y="7308"/>
                    </a:moveTo>
                    <a:lnTo>
                      <a:pt x="16200" y="6883"/>
                    </a:lnTo>
                    <a:lnTo>
                      <a:pt x="15619" y="7308"/>
                    </a:lnTo>
                    <a:lnTo>
                      <a:pt x="14426" y="8184"/>
                    </a:lnTo>
                    <a:lnTo>
                      <a:pt x="14922" y="6693"/>
                    </a:lnTo>
                    <a:lnTo>
                      <a:pt x="15143" y="6031"/>
                    </a:lnTo>
                    <a:lnTo>
                      <a:pt x="14590" y="5605"/>
                    </a:lnTo>
                    <a:lnTo>
                      <a:pt x="13682" y="4905"/>
                    </a:lnTo>
                    <a:lnTo>
                      <a:pt x="15408" y="4905"/>
                    </a:lnTo>
                    <a:lnTo>
                      <a:pt x="15647" y="4267"/>
                    </a:lnTo>
                    <a:lnTo>
                      <a:pt x="16200" y="2793"/>
                    </a:lnTo>
                    <a:lnTo>
                      <a:pt x="16754" y="4267"/>
                    </a:lnTo>
                    <a:lnTo>
                      <a:pt x="16992" y="4905"/>
                    </a:lnTo>
                    <a:lnTo>
                      <a:pt x="18718" y="4905"/>
                    </a:lnTo>
                    <a:lnTo>
                      <a:pt x="17810" y="5605"/>
                    </a:lnTo>
                    <a:lnTo>
                      <a:pt x="17257" y="6031"/>
                    </a:lnTo>
                    <a:lnTo>
                      <a:pt x="17478" y="6693"/>
                    </a:lnTo>
                    <a:lnTo>
                      <a:pt x="17975" y="8184"/>
                    </a:lnTo>
                    <a:cubicBezTo>
                      <a:pt x="17975" y="8184"/>
                      <a:pt x="16781" y="7308"/>
                      <a:pt x="16781" y="7308"/>
                    </a:cubicBezTo>
                    <a:close/>
                    <a:moveTo>
                      <a:pt x="21600" y="3922"/>
                    </a:moveTo>
                    <a:lnTo>
                      <a:pt x="17673" y="3922"/>
                    </a:lnTo>
                    <a:lnTo>
                      <a:pt x="16200" y="0"/>
                    </a:lnTo>
                    <a:lnTo>
                      <a:pt x="14727" y="3922"/>
                    </a:lnTo>
                    <a:lnTo>
                      <a:pt x="10800" y="3922"/>
                    </a:lnTo>
                    <a:lnTo>
                      <a:pt x="13991" y="6382"/>
                    </a:lnTo>
                    <a:lnTo>
                      <a:pt x="12518" y="10800"/>
                    </a:lnTo>
                    <a:lnTo>
                      <a:pt x="16200" y="8100"/>
                    </a:lnTo>
                    <a:lnTo>
                      <a:pt x="19882" y="10800"/>
                    </a:lnTo>
                    <a:lnTo>
                      <a:pt x="18409" y="6382"/>
                    </a:lnTo>
                    <a:cubicBezTo>
                      <a:pt x="18409" y="6382"/>
                      <a:pt x="21600" y="3922"/>
                      <a:pt x="21600" y="392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8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3979442" y="6167036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数据查找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753567" y="4587329"/>
            <a:ext cx="5033487" cy="1083940"/>
            <a:chOff x="11849084" y="8707362"/>
            <a:chExt cx="9437788" cy="2023354"/>
          </a:xfrm>
        </p:grpSpPr>
        <p:grpSp>
          <p:nvGrpSpPr>
            <p:cNvPr id="25" name="组合 24"/>
            <p:cNvGrpSpPr/>
            <p:nvPr/>
          </p:nvGrpSpPr>
          <p:grpSpPr>
            <a:xfrm>
              <a:off x="11849084" y="8707362"/>
              <a:ext cx="2023354" cy="2023354"/>
              <a:chOff x="11849084" y="8707362"/>
              <a:chExt cx="2023354" cy="2023354"/>
            </a:xfrm>
          </p:grpSpPr>
          <p:sp>
            <p:nvSpPr>
              <p:cNvPr id="11" name="Oval 8"/>
              <p:cNvSpPr/>
              <p:nvPr/>
            </p:nvSpPr>
            <p:spPr>
              <a:xfrm>
                <a:off x="11956089" y="8814367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9"/>
              <p:cNvSpPr/>
              <p:nvPr/>
            </p:nvSpPr>
            <p:spPr>
              <a:xfrm>
                <a:off x="11849084" y="8707362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hape 2405"/>
              <p:cNvSpPr/>
              <p:nvPr/>
            </p:nvSpPr>
            <p:spPr>
              <a:xfrm>
                <a:off x="12612212" y="9470509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9636"/>
                    </a:moveTo>
                    <a:cubicBezTo>
                      <a:pt x="20618" y="20179"/>
                      <a:pt x="20178" y="20619"/>
                      <a:pt x="19636" y="20619"/>
                    </a:cubicBezTo>
                    <a:lnTo>
                      <a:pt x="1964" y="20619"/>
                    </a:lnTo>
                    <a:cubicBezTo>
                      <a:pt x="1421" y="20619"/>
                      <a:pt x="982" y="20179"/>
                      <a:pt x="982" y="19636"/>
                    </a:cubicBezTo>
                    <a:lnTo>
                      <a:pt x="982" y="1964"/>
                    </a:lnTo>
                    <a:cubicBezTo>
                      <a:pt x="982" y="1422"/>
                      <a:pt x="1421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9636"/>
                      <a:pt x="20618" y="19636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294" y="17673"/>
                    </a:moveTo>
                    <a:lnTo>
                      <a:pt x="8376" y="10732"/>
                    </a:lnTo>
                    <a:lnTo>
                      <a:pt x="10838" y="14425"/>
                    </a:lnTo>
                    <a:cubicBezTo>
                      <a:pt x="10862" y="14484"/>
                      <a:pt x="10898" y="14536"/>
                      <a:pt x="10942" y="14581"/>
                    </a:cubicBezTo>
                    <a:lnTo>
                      <a:pt x="10944" y="14583"/>
                    </a:lnTo>
                    <a:cubicBezTo>
                      <a:pt x="11033" y="14673"/>
                      <a:pt x="11155" y="14727"/>
                      <a:pt x="11291" y="14727"/>
                    </a:cubicBezTo>
                    <a:cubicBezTo>
                      <a:pt x="11427" y="14727"/>
                      <a:pt x="11549" y="14673"/>
                      <a:pt x="11638" y="14583"/>
                    </a:cubicBezTo>
                    <a:lnTo>
                      <a:pt x="13686" y="12536"/>
                    </a:lnTo>
                    <a:lnTo>
                      <a:pt x="17242" y="17673"/>
                    </a:lnTo>
                    <a:cubicBezTo>
                      <a:pt x="17242" y="17673"/>
                      <a:pt x="4294" y="17673"/>
                      <a:pt x="4294" y="17673"/>
                    </a:cubicBezTo>
                    <a:close/>
                    <a:moveTo>
                      <a:pt x="18620" y="17982"/>
                    </a:moveTo>
                    <a:lnTo>
                      <a:pt x="18617" y="17978"/>
                    </a:lnTo>
                    <a:cubicBezTo>
                      <a:pt x="18590" y="17913"/>
                      <a:pt x="18551" y="17858"/>
                      <a:pt x="18501" y="17810"/>
                    </a:cubicBezTo>
                    <a:lnTo>
                      <a:pt x="14201" y="11600"/>
                    </a:lnTo>
                    <a:lnTo>
                      <a:pt x="14200" y="11601"/>
                    </a:lnTo>
                    <a:cubicBezTo>
                      <a:pt x="14127" y="11420"/>
                      <a:pt x="13952" y="11291"/>
                      <a:pt x="13745" y="11291"/>
                    </a:cubicBezTo>
                    <a:cubicBezTo>
                      <a:pt x="13610" y="11291"/>
                      <a:pt x="13488" y="11346"/>
                      <a:pt x="13398" y="11435"/>
                    </a:cubicBezTo>
                    <a:lnTo>
                      <a:pt x="11360" y="13473"/>
                    </a:lnTo>
                    <a:lnTo>
                      <a:pt x="8798" y="9630"/>
                    </a:lnTo>
                    <a:cubicBezTo>
                      <a:pt x="8724" y="9453"/>
                      <a:pt x="8550" y="9327"/>
                      <a:pt x="8345" y="9327"/>
                    </a:cubicBezTo>
                    <a:cubicBezTo>
                      <a:pt x="8175" y="9327"/>
                      <a:pt x="8033" y="9420"/>
                      <a:pt x="7945" y="9551"/>
                    </a:cubicBezTo>
                    <a:lnTo>
                      <a:pt x="7937" y="9546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8164" y="18655"/>
                    </a:lnTo>
                    <a:cubicBezTo>
                      <a:pt x="18435" y="18655"/>
                      <a:pt x="18655" y="18435"/>
                      <a:pt x="18655" y="18164"/>
                    </a:cubicBezTo>
                    <a:cubicBezTo>
                      <a:pt x="18655" y="18099"/>
                      <a:pt x="18640" y="18039"/>
                      <a:pt x="18618" y="17983"/>
                    </a:cubicBezTo>
                    <a:cubicBezTo>
                      <a:pt x="18618" y="17983"/>
                      <a:pt x="18620" y="17982"/>
                      <a:pt x="18620" y="17982"/>
                    </a:cubicBezTo>
                    <a:close/>
                    <a:moveTo>
                      <a:pt x="5400" y="3927"/>
                    </a:moveTo>
                    <a:cubicBezTo>
                      <a:pt x="6213" y="3927"/>
                      <a:pt x="6873" y="4587"/>
                      <a:pt x="6873" y="5400"/>
                    </a:cubicBezTo>
                    <a:cubicBezTo>
                      <a:pt x="6873" y="6214"/>
                      <a:pt x="6213" y="6873"/>
                      <a:pt x="5400" y="6873"/>
                    </a:cubicBezTo>
                    <a:cubicBezTo>
                      <a:pt x="4587" y="6873"/>
                      <a:pt x="3927" y="6214"/>
                      <a:pt x="3927" y="5400"/>
                    </a:cubicBezTo>
                    <a:cubicBezTo>
                      <a:pt x="3927" y="4587"/>
                      <a:pt x="4587" y="3927"/>
                      <a:pt x="5400" y="3927"/>
                    </a:cubicBezTo>
                    <a:moveTo>
                      <a:pt x="5400" y="7855"/>
                    </a:moveTo>
                    <a:cubicBezTo>
                      <a:pt x="6756" y="7855"/>
                      <a:pt x="7855" y="6756"/>
                      <a:pt x="7855" y="5400"/>
                    </a:cubicBezTo>
                    <a:cubicBezTo>
                      <a:pt x="7855" y="4045"/>
                      <a:pt x="6756" y="2945"/>
                      <a:pt x="5400" y="2945"/>
                    </a:cubicBezTo>
                    <a:cubicBezTo>
                      <a:pt x="4044" y="2945"/>
                      <a:pt x="2945" y="4045"/>
                      <a:pt x="2945" y="5400"/>
                    </a:cubicBezTo>
                    <a:cubicBezTo>
                      <a:pt x="2945" y="6756"/>
                      <a:pt x="4044" y="7855"/>
                      <a:pt x="5400" y="785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0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3979442" y="9148565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实证</a:t>
              </a: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分析及结果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1899888" y="2936833"/>
            <a:ext cx="4622824" cy="939495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en-US" sz="4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CONTEXT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51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89460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:a16="http://schemas.microsoft.com/office/drawing/2014/main" xmlns="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研究概况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80935" y="2176751"/>
            <a:ext cx="10674420" cy="2013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229600" y="2176751"/>
            <a:ext cx="1679510" cy="2013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>
            <a:spLocks/>
          </p:cNvSpPr>
          <p:nvPr/>
        </p:nvSpPr>
        <p:spPr>
          <a:xfrm>
            <a:off x="1455634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09011" y="2177493"/>
            <a:ext cx="4596654" cy="200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B0F0">
                  <a:lumMod val="10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>
            <a:spLocks/>
          </p:cNvSpPr>
          <p:nvPr/>
        </p:nvSpPr>
        <p:spPr>
          <a:xfrm>
            <a:off x="3193540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>
            <a:spLocks/>
          </p:cNvSpPr>
          <p:nvPr/>
        </p:nvSpPr>
        <p:spPr>
          <a:xfrm>
            <a:off x="7893707" y="2062684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95722" y="2169440"/>
            <a:ext cx="1259633" cy="208636"/>
          </a:xfrm>
          <a:prstGeom prst="roundRect">
            <a:avLst>
              <a:gd name="adj" fmla="val 50000"/>
            </a:avLst>
          </a:prstGeom>
          <a:solidFill>
            <a:srgbClr val="0F85F1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>
            <a:spLocks/>
          </p:cNvSpPr>
          <p:nvPr/>
        </p:nvSpPr>
        <p:spPr>
          <a:xfrm>
            <a:off x="9790224" y="206925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6392" y="2648938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提出“国民幸福指数”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9046" y="2656826"/>
            <a:ext cx="2982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N.T 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满意度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20255" y="2663887"/>
            <a:ext cx="2252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我国学术界热议阶段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34816" y="2640803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全国范围抽样调查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5123" y="3905414"/>
            <a:ext cx="2516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推动国家发展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7010" y="5700002"/>
            <a:ext cx="1823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3277452" y="4758612"/>
            <a:ext cx="632136" cy="648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/>
          <p:cNvSpPr/>
          <p:nvPr/>
        </p:nvSpPr>
        <p:spPr>
          <a:xfrm>
            <a:off x="2847071" y="4382948"/>
            <a:ext cx="1492898" cy="1400212"/>
          </a:xfrm>
          <a:prstGeom prst="mathMultiply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0800" y="3905414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幸福指数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0431" y="5580811"/>
            <a:ext cx="301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zh-CN" altLang="en-US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具表现力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2595" y="5572483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国家发展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下箭头 34"/>
          <p:cNvSpPr/>
          <p:nvPr/>
        </p:nvSpPr>
        <p:spPr>
          <a:xfrm rot="2474214">
            <a:off x="7036202" y="4547069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 rot="18965149">
            <a:off x="9221642" y="4538937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2" grpId="0" animBg="1"/>
      <p:bldP spid="20" grpId="0" animBg="1"/>
      <p:bldP spid="24" grpId="0"/>
      <p:bldP spid="25" grpId="0"/>
      <p:bldP spid="27" grpId="0"/>
      <p:bldP spid="28" grpId="0"/>
      <p:bldP spid="10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88046756"/>
              </p:ext>
            </p:extLst>
          </p:nvPr>
        </p:nvGraphicFramePr>
        <p:xfrm>
          <a:off x="849086" y="1353153"/>
          <a:ext cx="10431625" cy="520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863511854"/>
              </p:ext>
            </p:extLst>
          </p:nvPr>
        </p:nvGraphicFramePr>
        <p:xfrm>
          <a:off x="471578" y="2035681"/>
          <a:ext cx="4832181" cy="4089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639022656"/>
              </p:ext>
            </p:extLst>
          </p:nvPr>
        </p:nvGraphicFramePr>
        <p:xfrm>
          <a:off x="5950858" y="1482494"/>
          <a:ext cx="5863771" cy="468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431" y="2192693"/>
            <a:ext cx="6494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mtClean="0"/>
              <a:t>幸福指数</a:t>
            </a:r>
            <a:r>
              <a:rPr lang="zh-CN" altLang="en-US" sz="4000" dirty="0" smtClean="0"/>
              <a:t>的调查研究</a:t>
            </a:r>
            <a:r>
              <a:rPr lang="zh-CN" altLang="en-US" sz="4000" dirty="0"/>
              <a:t>方向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5313" y="4347408"/>
            <a:ext cx="3540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/>
              <a:t>不同</a:t>
            </a:r>
            <a:r>
              <a:rPr lang="zh-CN" altLang="en-US" sz="3000" dirty="0" smtClean="0"/>
              <a:t>省市间的差异</a:t>
            </a:r>
            <a:endParaRPr lang="zh-CN" alt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46603" y="4349700"/>
            <a:ext cx="260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/>
              <a:t>我国</a:t>
            </a:r>
            <a:r>
              <a:rPr lang="zh-CN" altLang="en-US" sz="3000" smtClean="0"/>
              <a:t>农村</a:t>
            </a:r>
            <a:r>
              <a:rPr lang="zh-CN" altLang="en-US" sz="3000" dirty="0" smtClean="0"/>
              <a:t>居民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74946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中国知网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:a16="http://schemas.microsoft.com/office/drawing/2014/main" xmlns="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1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1099795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首先登录上海对外经贸大学图书馆数字资源网址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lib.suibe.edu.cn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并将光标移至资源，点击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more+</a:t>
            </a: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搜索并打开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统计数据检索及经济预测分析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数据平台首页选择中国三农数据库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04006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413</Words>
  <Application>Microsoft Office PowerPoint</Application>
  <PresentationFormat>自定义</PresentationFormat>
  <Paragraphs>108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Amy Sun</dc:creator>
  <cp:lastModifiedBy>thinkpad</cp:lastModifiedBy>
  <cp:revision>54</cp:revision>
  <dcterms:created xsi:type="dcterms:W3CDTF">2017-12-22T02:01:49Z</dcterms:created>
  <dcterms:modified xsi:type="dcterms:W3CDTF">2017-12-24T07:54:41Z</dcterms:modified>
</cp:coreProperties>
</file>